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67" r:id="rId2"/>
    <p:sldId id="448" r:id="rId3"/>
    <p:sldId id="449" r:id="rId4"/>
    <p:sldId id="430" r:id="rId5"/>
    <p:sldId id="446" r:id="rId6"/>
    <p:sldId id="447" r:id="rId7"/>
    <p:sldId id="534" r:id="rId8"/>
    <p:sldId id="451" r:id="rId9"/>
    <p:sldId id="452" r:id="rId10"/>
    <p:sldId id="535" r:id="rId11"/>
    <p:sldId id="544" r:id="rId12"/>
    <p:sldId id="450" r:id="rId13"/>
    <p:sldId id="374" r:id="rId14"/>
    <p:sldId id="453" r:id="rId15"/>
    <p:sldId id="454" r:id="rId16"/>
    <p:sldId id="455" r:id="rId17"/>
    <p:sldId id="456" r:id="rId18"/>
    <p:sldId id="457" r:id="rId19"/>
    <p:sldId id="458" r:id="rId20"/>
    <p:sldId id="514" r:id="rId21"/>
    <p:sldId id="459" r:id="rId22"/>
    <p:sldId id="460" r:id="rId23"/>
    <p:sldId id="461" r:id="rId24"/>
    <p:sldId id="462" r:id="rId25"/>
    <p:sldId id="543" r:id="rId26"/>
    <p:sldId id="463" r:id="rId27"/>
    <p:sldId id="465" r:id="rId28"/>
    <p:sldId id="466" r:id="rId29"/>
    <p:sldId id="545" r:id="rId30"/>
    <p:sldId id="472" r:id="rId31"/>
    <p:sldId id="523" r:id="rId32"/>
    <p:sldId id="503" r:id="rId33"/>
    <p:sldId id="504" r:id="rId34"/>
    <p:sldId id="469" r:id="rId35"/>
    <p:sldId id="467" r:id="rId36"/>
    <p:sldId id="46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C4E"/>
    <a:srgbClr val="3C6E8A"/>
    <a:srgbClr val="FF6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05"/>
    <p:restoredTop sz="79153" autoAdjust="0"/>
  </p:normalViewPr>
  <p:slideViewPr>
    <p:cSldViewPr snapToGrid="0" snapToObjects="1">
      <p:cViewPr varScale="1">
        <p:scale>
          <a:sx n="128" d="100"/>
          <a:sy n="128" d="100"/>
        </p:scale>
        <p:origin x="200" y="1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D70C8-C894-A94C-8CC4-FF8E3F3EE3F7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A33D6-99F9-3147-A7EA-92CCBB58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8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0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”Wherefore” means “why”,</a:t>
            </a:r>
            <a:r>
              <a:rPr lang="en-US" baseline="0" dirty="0"/>
              <a:t> not “where”!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18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8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09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A33D6-99F9-3147-A7EA-92CCBB5870D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59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8174" y="2130430"/>
            <a:ext cx="7153275" cy="1470025"/>
          </a:xfrm>
        </p:spPr>
        <p:txBody>
          <a:bodyPr anchor="b"/>
          <a:lstStyle>
            <a:lvl1pPr>
              <a:lnSpc>
                <a:spcPct val="90000"/>
              </a:lnSpc>
              <a:defRPr sz="40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8175" y="3886200"/>
            <a:ext cx="7153274" cy="17526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00B2F2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DC6D6B-54A0-3249-A81C-465DDF317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288" y="373793"/>
            <a:ext cx="2341412" cy="873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F3273-E99B-0549-88AF-5B9D6486C4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1350" y="2533650"/>
            <a:ext cx="3606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2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19600"/>
            <a:ext cx="2844800" cy="231775"/>
          </a:xfrm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717207"/>
            <a:ext cx="5394393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212" y="1731638"/>
            <a:ext cx="5314922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84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022350"/>
            <a:ext cx="109728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03788"/>
            <a:ext cx="10950971" cy="432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0"/>
            <a:r>
              <a:rPr lang="en-US" noProof="0" dirty="0"/>
              <a:t>Second level</a:t>
            </a:r>
          </a:p>
          <a:p>
            <a:pPr lvl="1"/>
            <a:r>
              <a:rPr lang="en-US" noProof="0" dirty="0"/>
              <a:t>Third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5"/>
            <a:ext cx="28448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100" smtClean="0">
                <a:solidFill>
                  <a:srgbClr val="004266"/>
                </a:solidFill>
              </a:defRPr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609600" y="838200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0F2294-F296-F644-90DC-518DA2DC5B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00" y="138110"/>
            <a:ext cx="183826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5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4266"/>
          </a:solidFill>
          <a:latin typeface="+mn-lt"/>
          <a:ea typeface="+mn-ea"/>
          <a:cs typeface="+mn-cs"/>
        </a:defRPr>
      </a:lvl1pPr>
      <a:lvl2pPr marL="742950" indent="-3968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004266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msc320.github.io/" TargetMode="External"/><Relationship Id="rId2" Type="http://schemas.openxmlformats.org/officeDocument/2006/relationships/hyperlink" Target="https://rebrand.ly/TUDataScienc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documentation/general/guides/authorization-guide/" TargetMode="External"/><Relationship Id="rId2" Type="http://schemas.openxmlformats.org/officeDocument/2006/relationships/hyperlink" Target="https://developers.facebook.com/docs/facebook-login/access-token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sdy.github.io/posts/dont_write_your_json_parser_plz.html" TargetMode="External"/><Relationship Id="rId2" Type="http://schemas.openxmlformats.org/officeDocument/2006/relationships/hyperlink" Target="https://news.ycombinator.com/item?id=7796268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tulaneintrodatascience.github.i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howto/regex.html" TargetMode="External"/><Relationship Id="rId2" Type="http://schemas.openxmlformats.org/officeDocument/2006/relationships/hyperlink" Target="https://blog.codinghorror.com/to-compile-or-not-to-compile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21104476/what-does-the-r-in-pythons-re-compiler-pattern-flags-mean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regex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odinghorror.com/to-compile-or-not-to-compile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2.python-requests.org/en/master/user/quickstar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affiliate.itunes.apple.com/resources/documentation/itunes-store-web-service-search-api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ttings/tokens/new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572" y="1820356"/>
            <a:ext cx="7975763" cy="1470025"/>
          </a:xfrm>
        </p:spPr>
        <p:txBody>
          <a:bodyPr/>
          <a:lstStyle/>
          <a:p>
            <a:r>
              <a:rPr lang="en-US" sz="4400" dirty="0"/>
              <a:t>Data Scraping in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2" y="4383611"/>
            <a:ext cx="6409765" cy="578354"/>
          </a:xfrm>
        </p:spPr>
        <p:txBody>
          <a:bodyPr numCol="1"/>
          <a:lstStyle/>
          <a:p>
            <a:r>
              <a:rPr lang="en-US" sz="2000" dirty="0"/>
              <a:t>Nicholas Mattei, </a:t>
            </a:r>
            <a:r>
              <a:rPr lang="en-US" sz="2000" i="1" dirty="0">
                <a:solidFill>
                  <a:srgbClr val="215C4E"/>
                </a:solidFill>
              </a:rPr>
              <a:t>Tulane University</a:t>
            </a:r>
          </a:p>
          <a:p>
            <a:r>
              <a:rPr lang="en-US" sz="2000" i="1" dirty="0">
                <a:solidFill>
                  <a:srgbClr val="215C4E"/>
                </a:solidFill>
              </a:rPr>
              <a:t>CMPS3660 – Introduction to Data Science – Fall 2019</a:t>
            </a:r>
          </a:p>
          <a:p>
            <a:r>
              <a:rPr lang="en-US" sz="2000" dirty="0">
                <a:hlinkClick r:id="rId2"/>
              </a:rPr>
              <a:t>https://rebrand.ly/TUDataScience</a:t>
            </a:r>
            <a:endParaRPr lang="en-US" sz="2000" i="1" dirty="0">
              <a:solidFill>
                <a:srgbClr val="215C4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93409-D77B-2042-AB6C-576FE84A5D8B}"/>
              </a:ext>
            </a:extLst>
          </p:cNvPr>
          <p:cNvSpPr txBox="1"/>
          <p:nvPr/>
        </p:nvSpPr>
        <p:spPr>
          <a:xfrm>
            <a:off x="116023" y="6079579"/>
            <a:ext cx="662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Many Thanks</a:t>
            </a:r>
          </a:p>
          <a:p>
            <a:r>
              <a:rPr lang="en-US" sz="1200" dirty="0">
                <a:solidFill>
                  <a:schemeClr val="tx2"/>
                </a:solidFill>
              </a:rPr>
              <a:t>Slides based off Introduction to Data Science from John P. Dickerson - </a:t>
            </a:r>
            <a:r>
              <a:rPr lang="en-US" sz="1200" dirty="0">
                <a:hlinkClick r:id="rId3"/>
              </a:rPr>
              <a:t>https://cmsc320.github.io/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25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6"/>
    </mc:Choice>
    <mc:Fallback xmlns="">
      <p:transition spd="slow" advTm="121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OAuth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 and busted: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hotness:</a:t>
            </a:r>
          </a:p>
          <a:p>
            <a:pPr lvl="1"/>
            <a:r>
              <a:rPr lang="en-US" b="0" dirty="0"/>
              <a:t>What if I wanted to grant an app access to, e.g., my Facebook account </a:t>
            </a:r>
            <a:r>
              <a:rPr lang="en-US" b="0" dirty="0">
                <a:solidFill>
                  <a:schemeClr val="tx2"/>
                </a:solidFill>
              </a:rPr>
              <a:t>without</a:t>
            </a:r>
            <a:r>
              <a:rPr lang="en-US" b="0" dirty="0"/>
              <a:t> giving that app my password?</a:t>
            </a:r>
          </a:p>
          <a:p>
            <a:pPr lvl="1"/>
            <a:r>
              <a:rPr lang="en-US" b="0" dirty="0"/>
              <a:t>OAuth: grants </a:t>
            </a:r>
            <a:r>
              <a:rPr lang="en-US" b="1" dirty="0">
                <a:solidFill>
                  <a:srgbClr val="215C4E"/>
                </a:solidFill>
              </a:rPr>
              <a:t>access tokens </a:t>
            </a:r>
            <a:r>
              <a:rPr lang="en-US" b="0" dirty="0"/>
              <a:t>that give (possibly incomplete) access to a user or app without exposing a password</a:t>
            </a:r>
          </a:p>
          <a:p>
            <a:r>
              <a:rPr lang="en-US" dirty="0"/>
              <a:t>These can get complicated and are site specific.. Some examples below.</a:t>
            </a:r>
          </a:p>
          <a:p>
            <a:pPr lvl="1"/>
            <a:r>
              <a:rPr lang="en-US" dirty="0">
                <a:hlinkClick r:id="rId2"/>
              </a:rPr>
              <a:t>https://developers.facebook.com/docs/facebook-login/access-tokens/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https://developer.spotify.com/documentation/general/guides/authorization-guide/</a:t>
            </a:r>
            <a:endParaRPr lang="en-US" b="0" dirty="0"/>
          </a:p>
        </p:txBody>
      </p:sp>
      <p:sp>
        <p:nvSpPr>
          <p:cNvPr id="5" name="Rounded Rectangle 4"/>
          <p:cNvSpPr/>
          <p:nvPr/>
        </p:nvSpPr>
        <p:spPr>
          <a:xfrm>
            <a:off x="1951219" y="22322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auth=(“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nmattei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ILoveKittens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112311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4DA6-C8D5-C645-BC81-1A359DBC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76" y="1385421"/>
            <a:ext cx="2335306" cy="427038"/>
          </a:xfrm>
        </p:spPr>
        <p:txBody>
          <a:bodyPr/>
          <a:lstStyle/>
          <a:p>
            <a:r>
              <a:rPr lang="en-US" dirty="0"/>
              <a:t>Example OAuth: Spotify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0D13D-802D-C847-8102-D0E0829587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0E959-1745-E347-B177-B6F6DB223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10" y="13447"/>
            <a:ext cx="7457141" cy="677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15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we’ve queried a server using a well-formed GET request via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dirty="0"/>
              <a:t> Python module.  What comes back?</a:t>
            </a:r>
          </a:p>
          <a:p>
            <a:r>
              <a:rPr lang="en-US" dirty="0"/>
              <a:t>General structured data:</a:t>
            </a:r>
          </a:p>
          <a:p>
            <a:pPr lvl="1"/>
            <a:r>
              <a:rPr lang="en-US" b="0" dirty="0">
                <a:solidFill>
                  <a:schemeClr val="tx2"/>
                </a:solidFill>
              </a:rPr>
              <a:t>C</a:t>
            </a:r>
            <a:r>
              <a:rPr lang="en-US" b="0" dirty="0"/>
              <a:t>omma-</a:t>
            </a:r>
            <a:r>
              <a:rPr lang="en-US" b="0" dirty="0">
                <a:solidFill>
                  <a:schemeClr val="tx2"/>
                </a:solidFill>
              </a:rPr>
              <a:t>S</a:t>
            </a:r>
            <a:r>
              <a:rPr lang="en-US" b="0" dirty="0"/>
              <a:t>eparated </a:t>
            </a:r>
            <a:r>
              <a:rPr lang="en-US" b="0" dirty="0">
                <a:solidFill>
                  <a:schemeClr val="tx2"/>
                </a:solidFill>
              </a:rPr>
              <a:t>V</a:t>
            </a:r>
            <a:r>
              <a:rPr lang="en-US" b="0" dirty="0"/>
              <a:t>alue (CSV) files &amp; strings</a:t>
            </a:r>
          </a:p>
          <a:p>
            <a:pPr lvl="1"/>
            <a:r>
              <a:rPr lang="en-US" b="0" dirty="0" err="1">
                <a:solidFill>
                  <a:schemeClr val="tx2"/>
                </a:solidFill>
              </a:rPr>
              <a:t>J</a:t>
            </a:r>
            <a:r>
              <a:rPr lang="en-US" b="0" dirty="0" err="1"/>
              <a:t>ava</a:t>
            </a:r>
            <a:r>
              <a:rPr lang="en-US" b="0" dirty="0" err="1">
                <a:solidFill>
                  <a:schemeClr val="tx2"/>
                </a:solidFill>
              </a:rPr>
              <a:t>s</a:t>
            </a:r>
            <a:r>
              <a:rPr lang="en-US" b="0" dirty="0" err="1"/>
              <a:t>cript</a:t>
            </a:r>
            <a:r>
              <a:rPr lang="en-US" b="0" dirty="0"/>
              <a:t> </a:t>
            </a:r>
            <a:r>
              <a:rPr lang="en-US" b="0" dirty="0">
                <a:solidFill>
                  <a:schemeClr val="tx2"/>
                </a:solidFill>
              </a:rPr>
              <a:t>O</a:t>
            </a:r>
            <a:r>
              <a:rPr lang="en-US" b="0" dirty="0"/>
              <a:t>bject </a:t>
            </a:r>
            <a:r>
              <a:rPr lang="en-US" b="0" dirty="0">
                <a:solidFill>
                  <a:schemeClr val="tx2"/>
                </a:solidFill>
              </a:rPr>
              <a:t>N</a:t>
            </a:r>
            <a:r>
              <a:rPr lang="en-US" b="0" dirty="0"/>
              <a:t>otation (JSON) files &amp; strings</a:t>
            </a:r>
          </a:p>
          <a:p>
            <a:pPr lvl="1"/>
            <a:r>
              <a:rPr lang="en-US" b="0" dirty="0"/>
              <a:t>HTML, XHTML, XML files &amp; strings</a:t>
            </a:r>
          </a:p>
          <a:p>
            <a:r>
              <a:rPr lang="en-US" dirty="0"/>
              <a:t>Domain-specific structured data:</a:t>
            </a:r>
          </a:p>
          <a:p>
            <a:pPr lvl="1"/>
            <a:r>
              <a:rPr lang="en-US" b="0" dirty="0"/>
              <a:t>Shapefiles: geospatial vector data (OpenStreetMap)</a:t>
            </a:r>
          </a:p>
          <a:p>
            <a:pPr lvl="1"/>
            <a:r>
              <a:rPr lang="en-US" b="0" dirty="0"/>
              <a:t>RVT files: architectural planning (Autodesk Revit)</a:t>
            </a:r>
          </a:p>
          <a:p>
            <a:pPr lvl="1"/>
            <a:r>
              <a:rPr lang="en-US" b="0" dirty="0"/>
              <a:t>You can make up your own!  </a:t>
            </a:r>
            <a:r>
              <a:rPr lang="en-US" b="1" dirty="0">
                <a:solidFill>
                  <a:srgbClr val="215C4E"/>
                </a:solidFill>
              </a:rPr>
              <a:t>Always document it.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745676C-2835-B246-9F35-EEAACE89A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mr-IN" dirty="0"/>
              <a:t>…</a:t>
            </a:r>
            <a:r>
              <a:rPr lang="en-US" dirty="0"/>
              <a:t> I will return information in a structured format.”</a:t>
            </a:r>
          </a:p>
        </p:txBody>
      </p:sp>
    </p:spTree>
    <p:extLst>
      <p:ext uri="{BB962C8B-B14F-4D97-AF65-F5344CB8AC3E}">
        <p14:creationId xmlns:p14="http://schemas.microsoft.com/office/powerpoint/2010/main" val="249138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alternative to REST and ad-hoc </a:t>
            </a:r>
            <a:r>
              <a:rPr lang="en-US" dirty="0" err="1"/>
              <a:t>webservice</a:t>
            </a:r>
            <a:r>
              <a:rPr lang="en-US" dirty="0"/>
              <a:t> architectures</a:t>
            </a:r>
          </a:p>
          <a:p>
            <a:pPr lvl="1"/>
            <a:r>
              <a:rPr lang="en-US" dirty="0"/>
              <a:t>Developed internally by Facebook and released publicly</a:t>
            </a:r>
          </a:p>
          <a:p>
            <a:r>
              <a:rPr lang="en-US" dirty="0"/>
              <a:t>Unlike REST, the requester specifies the format of the response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50401" y="6468633"/>
            <a:ext cx="5353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https://dev-</a:t>
            </a:r>
            <a:r>
              <a:rPr lang="en-US" sz="1600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blog.apollodata.com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/graphql-vs-rest-5d425123e34b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CDEA2F-B7E2-8C42-A1C1-B023BC81382D}"/>
              </a:ext>
            </a:extLst>
          </p:cNvPr>
          <p:cNvGrpSpPr/>
          <p:nvPr/>
        </p:nvGrpSpPr>
        <p:grpSpPr>
          <a:xfrm>
            <a:off x="1981200" y="3117954"/>
            <a:ext cx="8746404" cy="2698230"/>
            <a:chOff x="457200" y="3117954"/>
            <a:chExt cx="8746404" cy="26982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005F150-8687-D84F-AC22-089811944B1C}"/>
                </a:ext>
              </a:extLst>
            </p:cNvPr>
            <p:cNvGrpSpPr/>
            <p:nvPr/>
          </p:nvGrpSpPr>
          <p:grpSpPr>
            <a:xfrm>
              <a:off x="457200" y="3222885"/>
              <a:ext cx="2940128" cy="2593299"/>
              <a:chOff x="457200" y="3222885"/>
              <a:chExt cx="2940128" cy="259329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200" y="3533476"/>
                <a:ext cx="2940128" cy="2282708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>
              <a:xfrm flipH="1">
                <a:off x="1783830" y="3222885"/>
                <a:ext cx="143434" cy="3105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2B26F8C-9ACE-614F-B780-B2A8FF0F1F96}"/>
                </a:ext>
              </a:extLst>
            </p:cNvPr>
            <p:cNvGrpSpPr/>
            <p:nvPr/>
          </p:nvGrpSpPr>
          <p:grpSpPr>
            <a:xfrm>
              <a:off x="3625928" y="3117954"/>
              <a:ext cx="5577676" cy="2313489"/>
              <a:chOff x="3625928" y="3117954"/>
              <a:chExt cx="5577676" cy="231348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5928" y="3780651"/>
                <a:ext cx="5577676" cy="1650792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>
                <a:off x="6041036" y="3117954"/>
                <a:ext cx="29980" cy="662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32C2AA94-07A9-2E42-9930-0D18B853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4655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Files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9825318" cy="4973321"/>
          </a:xfrm>
        </p:spPr>
        <p:txBody>
          <a:bodyPr>
            <a:normAutofit/>
          </a:bodyPr>
          <a:lstStyle/>
          <a:p>
            <a:r>
              <a:rPr lang="en-US" dirty="0"/>
              <a:t>Any CSV reader worth anything can parse files with any delimiter, not just a comma (e.g., “TSV” for tab-separated)</a:t>
            </a:r>
          </a:p>
          <a:p>
            <a:pPr lvl="1"/>
            <a:r>
              <a:rPr lang="en-US" sz="1600" dirty="0"/>
              <a:t>1,26-Jan,Introduction,—,"pdf, </a:t>
            </a:r>
            <a:r>
              <a:rPr lang="en-US" sz="1600" dirty="0" err="1"/>
              <a:t>pptx</a:t>
            </a:r>
            <a:r>
              <a:rPr lang="en-US" sz="1600" dirty="0"/>
              <a:t>",Dickerson,</a:t>
            </a:r>
            <a:br>
              <a:rPr lang="en-US" sz="1600" dirty="0"/>
            </a:br>
            <a:r>
              <a:rPr lang="en-US" sz="1600" dirty="0"/>
              <a:t>2,31-Jan,Scraping Data with </a:t>
            </a:r>
            <a:r>
              <a:rPr lang="en-US" sz="1600" dirty="0" err="1"/>
              <a:t>Python,Anaconda's</a:t>
            </a:r>
            <a:r>
              <a:rPr lang="en-US" sz="1600" dirty="0"/>
              <a:t> Test </a:t>
            </a:r>
            <a:r>
              <a:rPr lang="en-US" sz="1600" dirty="0" err="1"/>
              <a:t>Drive.,,Dickerson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/>
              <a:t>3,2-Feb,"Vectors, Matrices, and </a:t>
            </a:r>
            <a:r>
              <a:rPr lang="en-US" sz="1600" dirty="0" err="1"/>
              <a:t>Dataframes</a:t>
            </a:r>
            <a:r>
              <a:rPr lang="en-US" sz="1600" dirty="0"/>
              <a:t>",Introduction to </a:t>
            </a:r>
            <a:r>
              <a:rPr lang="en-US" sz="1600" dirty="0" err="1"/>
              <a:t>pandas.,,Dickerson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/>
              <a:t>4,7-Feb,Jupyter notebook </a:t>
            </a:r>
            <a:r>
              <a:rPr lang="en-US" sz="1600" dirty="0" err="1"/>
              <a:t>lab,,,"Denis</a:t>
            </a:r>
            <a:r>
              <a:rPr lang="en-US" sz="1600" dirty="0"/>
              <a:t>, </a:t>
            </a:r>
            <a:r>
              <a:rPr lang="en-US" sz="1600" dirty="0" err="1"/>
              <a:t>Anant</a:t>
            </a:r>
            <a:r>
              <a:rPr lang="en-US" sz="1600" dirty="0"/>
              <a:t>, &amp; Neil",</a:t>
            </a:r>
            <a:br>
              <a:rPr lang="en-US" sz="1600" dirty="0"/>
            </a:br>
            <a:r>
              <a:rPr lang="en-US" sz="1600" dirty="0"/>
              <a:t>5,9-Feb,Best Practices for Data Science </a:t>
            </a:r>
            <a:r>
              <a:rPr lang="en-US" sz="1600" dirty="0" err="1"/>
              <a:t>Projects,,,Dickerson</a:t>
            </a:r>
            <a:r>
              <a:rPr lang="en-US" sz="1600" dirty="0"/>
              <a:t>,</a:t>
            </a:r>
            <a:endParaRPr lang="en-US" b="0" dirty="0"/>
          </a:p>
          <a:p>
            <a:r>
              <a:rPr lang="en-US" dirty="0"/>
              <a:t>Don’t write your own CSV or JSON parser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(We’ll use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lang="en-US" dirty="0"/>
              <a:t> to do this much more easily and efficiently)</a:t>
            </a:r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890971" y="2107589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971738" y="3232424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81200" y="4305924"/>
            <a:ext cx="10027024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csv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with open(“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schedule.csv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 as f: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reader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csv.reader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(f, delimiter=“,”,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quotechar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=’”’)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for row in reader: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print(row)</a:t>
            </a:r>
          </a:p>
        </p:txBody>
      </p:sp>
    </p:spTree>
    <p:extLst>
      <p:ext uri="{BB962C8B-B14F-4D97-AF65-F5344CB8AC3E}">
        <p14:creationId xmlns:p14="http://schemas.microsoft.com/office/powerpoint/2010/main" val="381801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803788"/>
            <a:ext cx="4307639" cy="4322377"/>
          </a:xfrm>
        </p:spPr>
        <p:txBody>
          <a:bodyPr/>
          <a:lstStyle/>
          <a:p>
            <a:r>
              <a:rPr lang="en-US" dirty="0"/>
              <a:t>JSON is a method for </a:t>
            </a:r>
            <a:r>
              <a:rPr lang="en-US" b="1" dirty="0">
                <a:solidFill>
                  <a:srgbClr val="215C4E"/>
                </a:solidFill>
              </a:rPr>
              <a:t>serializing</a:t>
            </a:r>
            <a:r>
              <a:rPr lang="en-US" dirty="0"/>
              <a:t> objects:</a:t>
            </a:r>
          </a:p>
          <a:p>
            <a:pPr lvl="1"/>
            <a:r>
              <a:rPr lang="en-US" b="0" dirty="0"/>
              <a:t>Convert an object into a string (done in Java in 131/132?)</a:t>
            </a:r>
          </a:p>
          <a:p>
            <a:pPr lvl="1"/>
            <a:r>
              <a:rPr lang="en-US" b="1" dirty="0">
                <a:solidFill>
                  <a:srgbClr val="215C4E"/>
                </a:solidFill>
              </a:rPr>
              <a:t>Deserialization</a:t>
            </a:r>
            <a:r>
              <a:rPr lang="en-US" b="0" dirty="0"/>
              <a:t> converts a string back to an object</a:t>
            </a:r>
          </a:p>
          <a:p>
            <a:r>
              <a:rPr lang="en-US" dirty="0"/>
              <a:t>Easy for humans to read (and sanity check, edit)</a:t>
            </a:r>
          </a:p>
          <a:p>
            <a:r>
              <a:rPr lang="en-US" dirty="0"/>
              <a:t>Defined by three universal data structures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240" y="1038346"/>
            <a:ext cx="4464154" cy="843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Images from: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www.json.org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22" y="1925908"/>
            <a:ext cx="4462272" cy="843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35" y="4797933"/>
            <a:ext cx="0" cy="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240" y="2798517"/>
            <a:ext cx="4462272" cy="207443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9862616" y="1142428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dictionary, Java Map, hash table,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9862616" y="2060352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list, Java array, vector,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9862616" y="2969145"/>
            <a:ext cx="24433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string, float, </a:t>
            </a:r>
            <a:r>
              <a:rPr lang="en-US" sz="1400" dirty="0" err="1"/>
              <a:t>int</a:t>
            </a:r>
            <a:r>
              <a:rPr lang="en-US" sz="1400" dirty="0"/>
              <a:t>, </a:t>
            </a:r>
            <a:r>
              <a:rPr lang="en-US" sz="1400" dirty="0" err="1"/>
              <a:t>boolean</a:t>
            </a:r>
            <a:r>
              <a:rPr lang="en-US" sz="1400" dirty="0"/>
              <a:t>, JSON object, JSON array,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7686421-BEF5-8940-98E9-AE3E4433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Files &amp; Strings</a:t>
            </a:r>
          </a:p>
        </p:txBody>
      </p:sp>
    </p:spTree>
    <p:extLst>
      <p:ext uri="{BB962C8B-B14F-4D97-AF65-F5344CB8AC3E}">
        <p14:creationId xmlns:p14="http://schemas.microsoft.com/office/powerpoint/2010/main" val="372927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built-in types: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“Strings”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1.0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None</a:t>
            </a:r>
          </a:p>
          <a:p>
            <a:r>
              <a:rPr lang="en-US" dirty="0"/>
              <a:t>Lists: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[“Goodbye”, “Cruel”, “World”]</a:t>
            </a:r>
          </a:p>
          <a:p>
            <a:r>
              <a:rPr lang="en-US" dirty="0"/>
              <a:t>Dictionaries: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{“hello”: “bonjour”, “goodbye”, “au revoir”}</a:t>
            </a:r>
          </a:p>
          <a:p>
            <a:r>
              <a:rPr lang="en-US" dirty="0"/>
              <a:t>Dictionaries within lists within dictionaries within lists:</a:t>
            </a:r>
          </a:p>
          <a:p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[1, 2, {“Help”:[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		  “I’m”, {“trapped”: “in”}, 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		  “CMSC320”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		  ]}]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409" y="4244897"/>
            <a:ext cx="1881266" cy="18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5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From </a:t>
            </a:r>
            <a:r>
              <a:rPr lang="en-US" dirty="0" err="1"/>
              <a:t>ITunes</a:t>
            </a:r>
            <a:r>
              <a:rPr lang="en-US" dirty="0"/>
              <a:t> API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199" y="1524318"/>
            <a:ext cx="9393621" cy="120389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GET https://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itunes.apple.com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search?term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=the%2Bmeters&amp;entity=album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2895918"/>
            <a:ext cx="9393620" cy="3459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Courier" pitchFamily="2" charset="0"/>
              </a:rPr>
              <a:t>{ '</a:t>
            </a:r>
            <a:r>
              <a:rPr lang="en-US" sz="1600" dirty="0" err="1">
                <a:latin typeface="Courier" pitchFamily="2" charset="0"/>
              </a:rPr>
              <a:t>resultCount</a:t>
            </a:r>
            <a:r>
              <a:rPr lang="en-US" sz="1600" dirty="0">
                <a:latin typeface="Courier" pitchFamily="2" charset="0"/>
              </a:rPr>
              <a:t>': 15, </a:t>
            </a:r>
          </a:p>
          <a:p>
            <a:r>
              <a:rPr lang="en-US" sz="1600" dirty="0">
                <a:latin typeface="Courier" pitchFamily="2" charset="0"/>
              </a:rPr>
              <a:t>  'results’: [</a:t>
            </a:r>
          </a:p>
          <a:p>
            <a:r>
              <a:rPr lang="en-US" sz="1600" dirty="0">
                <a:latin typeface="Courier" pitchFamily="2" charset="0"/>
              </a:rPr>
              <a:t>		{'</a:t>
            </a:r>
            <a:r>
              <a:rPr lang="en-US" sz="1600" dirty="0" err="1">
                <a:latin typeface="Courier" pitchFamily="2" charset="0"/>
              </a:rPr>
              <a:t>wrapperType</a:t>
            </a:r>
            <a:r>
              <a:rPr lang="en-US" sz="1600" dirty="0">
                <a:latin typeface="Courier" pitchFamily="2" charset="0"/>
              </a:rPr>
              <a:t>': 'collection’,</a:t>
            </a:r>
          </a:p>
          <a:p>
            <a:r>
              <a:rPr lang="en-US" sz="1600" dirty="0">
                <a:latin typeface="Courier" pitchFamily="2" charset="0"/>
              </a:rPr>
              <a:t>		 '</a:t>
            </a:r>
            <a:r>
              <a:rPr lang="en-US" sz="1600" dirty="0" err="1">
                <a:latin typeface="Courier" pitchFamily="2" charset="0"/>
              </a:rPr>
              <a:t>collectionType</a:t>
            </a:r>
            <a:r>
              <a:rPr lang="en-US" sz="1600" dirty="0">
                <a:latin typeface="Courier" pitchFamily="2" charset="0"/>
              </a:rPr>
              <a:t>': 'Album’, </a:t>
            </a:r>
          </a:p>
          <a:p>
            <a:r>
              <a:rPr lang="en-US" sz="1600" dirty="0">
                <a:latin typeface="Courier" pitchFamily="2" charset="0"/>
              </a:rPr>
              <a:t>		 '</a:t>
            </a:r>
            <a:r>
              <a:rPr lang="en-US" sz="1600" dirty="0" err="1">
                <a:latin typeface="Courier" pitchFamily="2" charset="0"/>
              </a:rPr>
              <a:t>artistId</a:t>
            </a:r>
            <a:r>
              <a:rPr lang="en-US" sz="1600" dirty="0">
                <a:latin typeface="Courier" pitchFamily="2" charset="0"/>
              </a:rPr>
              <a:t>': 7314214, </a:t>
            </a:r>
          </a:p>
          <a:p>
            <a:r>
              <a:rPr lang="en-US" sz="1600" dirty="0">
                <a:latin typeface="Courier" pitchFamily="2" charset="0"/>
              </a:rPr>
              <a:t>		 '</a:t>
            </a:r>
            <a:r>
              <a:rPr lang="en-US" sz="1600" dirty="0" err="1">
                <a:latin typeface="Courier" pitchFamily="2" charset="0"/>
              </a:rPr>
              <a:t>collectionId</a:t>
            </a:r>
            <a:r>
              <a:rPr lang="en-US" sz="1600" dirty="0">
                <a:latin typeface="Courier" pitchFamily="2" charset="0"/>
              </a:rPr>
              <a:t>': 213532006, </a:t>
            </a:r>
          </a:p>
          <a:p>
            <a:r>
              <a:rPr lang="en-US" sz="1600" dirty="0">
                <a:latin typeface="Courier" pitchFamily="2" charset="0"/>
              </a:rPr>
              <a:t>		 '</a:t>
            </a:r>
            <a:r>
              <a:rPr lang="en-US" sz="1600" dirty="0" err="1">
                <a:latin typeface="Courier" pitchFamily="2" charset="0"/>
              </a:rPr>
              <a:t>amgArtistId</a:t>
            </a:r>
            <a:r>
              <a:rPr lang="en-US" sz="1600" dirty="0">
                <a:latin typeface="Courier" pitchFamily="2" charset="0"/>
              </a:rPr>
              <a:t>': 4907, </a:t>
            </a:r>
          </a:p>
          <a:p>
            <a:r>
              <a:rPr lang="en-US" sz="1600" dirty="0">
                <a:latin typeface="Courier" pitchFamily="2" charset="0"/>
              </a:rPr>
              <a:t>		 '</a:t>
            </a:r>
            <a:r>
              <a:rPr lang="en-US" sz="1600" dirty="0" err="1">
                <a:latin typeface="Courier" pitchFamily="2" charset="0"/>
              </a:rPr>
              <a:t>artistName</a:t>
            </a:r>
            <a:r>
              <a:rPr lang="en-US" sz="1600" dirty="0">
                <a:latin typeface="Courier" pitchFamily="2" charset="0"/>
              </a:rPr>
              <a:t>': 'The Meters’, </a:t>
            </a:r>
          </a:p>
          <a:p>
            <a:r>
              <a:rPr lang="en-US" sz="1600" dirty="0">
                <a:latin typeface="Courier" pitchFamily="2" charset="0"/>
              </a:rPr>
              <a:t>		 '</a:t>
            </a:r>
            <a:r>
              <a:rPr lang="en-US" sz="1600" dirty="0" err="1">
                <a:latin typeface="Courier" pitchFamily="2" charset="0"/>
              </a:rPr>
              <a:t>collectionName</a:t>
            </a:r>
            <a:r>
              <a:rPr lang="en-US" sz="1600" dirty="0">
                <a:latin typeface="Courier" pitchFamily="2" charset="0"/>
              </a:rPr>
              <a:t>': 'The Very Best of the Meters’, </a:t>
            </a:r>
          </a:p>
          <a:p>
            <a:r>
              <a:rPr lang="en-US" sz="1600" dirty="0">
                <a:latin typeface="Courier" pitchFamily="2" charset="0"/>
              </a:rPr>
              <a:t>	 	 '</a:t>
            </a:r>
            <a:r>
              <a:rPr lang="en-US" sz="1600" dirty="0" err="1">
                <a:latin typeface="Courier" pitchFamily="2" charset="0"/>
              </a:rPr>
              <a:t>collectionCensoredName</a:t>
            </a:r>
            <a:r>
              <a:rPr lang="en-US" sz="1600" dirty="0">
                <a:latin typeface="Courier" pitchFamily="2" charset="0"/>
              </a:rPr>
              <a:t>': 'The Very Best of the Meters’,</a:t>
            </a:r>
          </a:p>
          <a:p>
            <a:r>
              <a:rPr lang="en-US" sz="1600" dirty="0">
                <a:latin typeface="Courier" pitchFamily="2" charset="0"/>
                <a:ea typeface="Courier" charset="0"/>
                <a:cs typeface="Courier" charset="0"/>
              </a:rPr>
              <a:t>		…</a:t>
            </a:r>
          </a:p>
        </p:txBody>
      </p:sp>
    </p:spTree>
    <p:extLst>
      <p:ext uri="{BB962C8B-B14F-4D97-AF65-F5344CB8AC3E}">
        <p14:creationId xmlns:p14="http://schemas.microsoft.com/office/powerpoint/2010/main" val="93075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Repeat: </a:t>
            </a:r>
            <a:r>
              <a:rPr lang="en-US" b="1" dirty="0">
                <a:solidFill>
                  <a:srgbClr val="215C4E"/>
                </a:solidFill>
              </a:rPr>
              <a:t>don’t</a:t>
            </a:r>
            <a:r>
              <a:rPr lang="en-US" dirty="0"/>
              <a:t> write your own CSV or JSON parser</a:t>
            </a:r>
          </a:p>
          <a:p>
            <a:pPr lvl="1"/>
            <a:r>
              <a:rPr lang="en-US" b="0" dirty="0">
                <a:hlinkClick r:id="rId2"/>
              </a:rPr>
              <a:t>https://news.ycombinator.com/item?id=7796268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https://rsdy.github.io/posts/dont_write_your_json_parser_plz.html</a:t>
            </a:r>
            <a:endParaRPr lang="en-US" dirty="0"/>
          </a:p>
          <a:p>
            <a:r>
              <a:rPr lang="en-US" dirty="0"/>
              <a:t>Python comes with a fine JSON parser – USE IT!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94139" y="3511448"/>
            <a:ext cx="11627068" cy="1959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(‘https://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itunes.apple.com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search?term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=the%2Bmeters&amp;entity=album’)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data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94139" y="5645228"/>
            <a:ext cx="11627067" cy="96187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loads JSON from a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writes JSON to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returns JSON string</a:t>
            </a:r>
          </a:p>
        </p:txBody>
      </p:sp>
    </p:spTree>
    <p:extLst>
      <p:ext uri="{BB962C8B-B14F-4D97-AF65-F5344CB8AC3E}">
        <p14:creationId xmlns:p14="http://schemas.microsoft.com/office/powerpoint/2010/main" val="390636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XML, XHTML, HTML files and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Still hugely popular online, but JSON has essentially replaced XML for:</a:t>
            </a:r>
          </a:p>
          <a:p>
            <a:pPr lvl="1"/>
            <a:r>
              <a:rPr lang="en-US" b="0" dirty="0"/>
              <a:t>Asynchronous browser </a:t>
            </a:r>
            <a:r>
              <a:rPr lang="en-US" b="0" dirty="0">
                <a:sym typeface="Wingdings"/>
              </a:rPr>
              <a:t> </a:t>
            </a:r>
            <a:r>
              <a:rPr lang="en-US" b="0" dirty="0"/>
              <a:t>server calls </a:t>
            </a:r>
          </a:p>
          <a:p>
            <a:pPr lvl="1"/>
            <a:r>
              <a:rPr lang="en-US" b="0" dirty="0"/>
              <a:t>Many (most?) newer web APIs</a:t>
            </a:r>
          </a:p>
          <a:p>
            <a:r>
              <a:rPr lang="en-US" dirty="0"/>
              <a:t>XML is a hierarchical markup language:</a:t>
            </a:r>
          </a:p>
          <a:p>
            <a:pPr lvl="1"/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&lt;tag attribute=“value1”&gt;</a:t>
            </a:r>
            <a:br>
              <a:rPr lang="en-US" sz="17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		Some content goes here</a:t>
            </a:r>
            <a:br>
              <a:rPr lang="en-US" sz="17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	&lt;/</a:t>
            </a:r>
            <a:r>
              <a:rPr lang="en-US" sz="170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dirty="0" err="1">
                <a:latin typeface="Courier" charset="0"/>
                <a:ea typeface="Courier" charset="0"/>
                <a:cs typeface="Courier" charset="0"/>
              </a:rPr>
              <a:t>openclosetag</a:t>
            </a:r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 attribute=“value2” /&gt;</a:t>
            </a:r>
            <a:br>
              <a:rPr lang="en-US" sz="17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&lt;/tag&gt;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  <a:p>
            <a:r>
              <a:rPr lang="en-US" dirty="0"/>
              <a:t>You probably won’t see much XML, but you will see plenty of HTML, its substantially less well-behaved cousin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Example XML from: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94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81D2-CFA3-6943-AA76-3C0ED66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354-240F-8B41-BFDE-F88FA12EE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4761053" cy="4322377"/>
          </a:xfrm>
        </p:spPr>
        <p:txBody>
          <a:bodyPr/>
          <a:lstStyle/>
          <a:p>
            <a:r>
              <a:rPr lang="en-US" dirty="0"/>
              <a:t>Reminder: Lab 1 + 2 Due at End of Day</a:t>
            </a:r>
          </a:p>
          <a:p>
            <a:r>
              <a:rPr lang="en-US" dirty="0"/>
              <a:t>Go over Questions 2</a:t>
            </a:r>
          </a:p>
          <a:p>
            <a:endParaRPr lang="en-US" dirty="0"/>
          </a:p>
          <a:p>
            <a:r>
              <a:rPr lang="en-US" dirty="0"/>
              <a:t>John has an announcement!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D88BF-836B-FD45-97DB-F7572A35B0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97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A761-2B1D-C24B-BE75-EC10FB83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8A9AF-0689-0348-AFFC-341B243B5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1807" y="1731638"/>
            <a:ext cx="6201327" cy="4408958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XML encodes Document-Object Models (“the DOM”)</a:t>
            </a:r>
          </a:p>
          <a:p>
            <a:endParaRPr lang="en-US" sz="2000" dirty="0"/>
          </a:p>
          <a:p>
            <a:r>
              <a:rPr lang="en-US" sz="2000" dirty="0"/>
              <a:t>The DOM is tree-structured.</a:t>
            </a:r>
          </a:p>
          <a:p>
            <a:endParaRPr lang="en-US" sz="2000" dirty="0"/>
          </a:p>
          <a:p>
            <a:r>
              <a:rPr lang="en-US" sz="2000" dirty="0"/>
              <a:t>Easy to work with!  Everything is encoded via links.</a:t>
            </a:r>
          </a:p>
          <a:p>
            <a:endParaRPr lang="en-US" sz="2000" dirty="0"/>
          </a:p>
          <a:p>
            <a:r>
              <a:rPr lang="en-US" sz="2000" dirty="0"/>
              <a:t>Can be </a:t>
            </a:r>
            <a:r>
              <a:rPr lang="en-US" sz="2000" b="1" dirty="0">
                <a:solidFill>
                  <a:srgbClr val="215C4E"/>
                </a:solidFill>
              </a:rPr>
              <a:t>huge</a:t>
            </a:r>
            <a:r>
              <a:rPr lang="en-US" sz="2000" dirty="0"/>
              <a:t>, &amp; mostly full of stuff you don’t need 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57C5E0-78BF-114A-8BA9-B6E70E569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29542"/>
            <a:ext cx="4273550" cy="441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9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Scraping HTML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the specification </a:t>
            </a:r>
            <a:r>
              <a:rPr lang="mr-IN" dirty="0"/>
              <a:t>–</a:t>
            </a:r>
            <a:r>
              <a:rPr lang="en-US" dirty="0"/>
              <a:t> is fairly pure</a:t>
            </a:r>
          </a:p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what you find on the web </a:t>
            </a:r>
            <a:r>
              <a:rPr lang="mr-IN" dirty="0"/>
              <a:t>–</a:t>
            </a:r>
            <a:r>
              <a:rPr lang="en-US" dirty="0"/>
              <a:t> is horrifying</a:t>
            </a:r>
          </a:p>
          <a:p>
            <a:pPr lvl="1"/>
            <a:r>
              <a:rPr lang="en-US" dirty="0"/>
              <a:t>Getting better with automated generation -- </a:t>
            </a:r>
            <a:r>
              <a:rPr lang="en-US" dirty="0">
                <a:hlinkClick r:id="rId2"/>
              </a:rPr>
              <a:t>https://tulaneintrodatascience.github.io/</a:t>
            </a:r>
            <a:endParaRPr lang="en-US" dirty="0"/>
          </a:p>
          <a:p>
            <a:r>
              <a:rPr lang="en-US" dirty="0"/>
              <a:t>We’ll use </a:t>
            </a:r>
            <a:r>
              <a:rPr lang="en-US" dirty="0" err="1"/>
              <a:t>BeautifulSoup</a:t>
            </a:r>
            <a:r>
              <a:rPr lang="en-US" dirty="0"/>
              <a:t>:</a:t>
            </a:r>
          </a:p>
          <a:p>
            <a:pPr lvl="1"/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 beautifulsoup4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46" y="4010979"/>
            <a:ext cx="1630154" cy="163015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981200" y="4010979"/>
            <a:ext cx="9929648" cy="27149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requests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tulaneintrodatascience.github.io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root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(“table”)            	# Find a the tables.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tbody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(“a”)  # links in that table.</a:t>
            </a:r>
          </a:p>
        </p:txBody>
      </p:sp>
    </p:spTree>
    <p:extLst>
      <p:ext uri="{BB962C8B-B14F-4D97-AF65-F5344CB8AC3E}">
        <p14:creationId xmlns:p14="http://schemas.microsoft.com/office/powerpoint/2010/main" val="177615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Web Scraper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752600"/>
            <a:ext cx="10773103" cy="49733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Totally not hypothetical situation:</a:t>
            </a:r>
          </a:p>
          <a:p>
            <a:pPr lvl="1"/>
            <a:r>
              <a:rPr lang="en-US" b="0" dirty="0"/>
              <a:t>You really want to learn about data science, so you choose to download all of the lecture slides to wallpaper your room </a:t>
            </a:r>
            <a:r>
              <a:rPr lang="mr-IN" b="0" dirty="0"/>
              <a:t>…</a:t>
            </a:r>
            <a:endParaRPr lang="en-US" dirty="0"/>
          </a:p>
          <a:p>
            <a:pPr lvl="1"/>
            <a:r>
              <a:rPr lang="mr-IN" b="0" dirty="0"/>
              <a:t>…</a:t>
            </a:r>
            <a:r>
              <a:rPr lang="en-US" b="0" dirty="0"/>
              <a:t> but you now have carpal tunnel syndrome from clicking refresh on Piazza last night, and can no longer click on the PDF links.</a:t>
            </a:r>
          </a:p>
          <a:p>
            <a:r>
              <a:rPr lang="en-US" dirty="0"/>
              <a:t>Hopeless?  No!  Earlier, you built a scraper to do this!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Sort of.  You only want PDF and PPTX files, not links to other websites or files.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255986" y="4002761"/>
            <a:ext cx="10126716" cy="11842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lnks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("table").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("a") # links within the table.</a:t>
            </a:r>
          </a:p>
        </p:txBody>
      </p:sp>
    </p:spTree>
    <p:extLst>
      <p:ext uri="{BB962C8B-B14F-4D97-AF65-F5344CB8AC3E}">
        <p14:creationId xmlns:p14="http://schemas.microsoft.com/office/powerpoint/2010/main" val="98783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Detour: 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752601"/>
            <a:ext cx="10773103" cy="4373563"/>
          </a:xfrm>
        </p:spPr>
        <p:txBody>
          <a:bodyPr/>
          <a:lstStyle/>
          <a:p>
            <a:r>
              <a:rPr lang="en-US" dirty="0"/>
              <a:t>Given a list of URLs (strings), how do I find only those strings that end in *.pdf?</a:t>
            </a:r>
          </a:p>
          <a:p>
            <a:pPr lvl="1"/>
            <a:r>
              <a:rPr lang="en-US" b="0" dirty="0"/>
              <a:t>Regular expressions!</a:t>
            </a:r>
          </a:p>
          <a:p>
            <a:pPr lvl="1"/>
            <a:r>
              <a:rPr lang="en-US" b="0" dirty="0"/>
              <a:t>(Actually Python strings come with a built-in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b="0" dirty="0"/>
              <a:t> function.)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about .</a:t>
            </a:r>
            <a:r>
              <a:rPr lang="en-US" dirty="0" err="1"/>
              <a:t>pDf</a:t>
            </a:r>
            <a:r>
              <a:rPr lang="en-US" dirty="0"/>
              <a:t> or .</a:t>
            </a:r>
            <a:r>
              <a:rPr lang="en-US" dirty="0" err="1"/>
              <a:t>pPTx</a:t>
            </a:r>
            <a:r>
              <a:rPr lang="en-US" dirty="0"/>
              <a:t>, still legal extensions for PDF/PPTX?</a:t>
            </a:r>
          </a:p>
          <a:p>
            <a:pPr lvl="1"/>
            <a:r>
              <a:rPr lang="en-US" b="0" dirty="0"/>
              <a:t>Regular expressions!</a:t>
            </a:r>
          </a:p>
          <a:p>
            <a:pPr lvl="1"/>
            <a:r>
              <a:rPr lang="en-US" b="0" dirty="0"/>
              <a:t>(Or cheat the system again: built-in string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lower</a:t>
            </a:r>
            <a:r>
              <a:rPr lang="en-US" b="0" dirty="0"/>
              <a:t> function.)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9599" y="3233678"/>
            <a:ext cx="8644760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“this_is_a_filename.pdf”.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((“.pdf”, “.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pptx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9599" y="5624109"/>
            <a:ext cx="10344805" cy="8831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”.lower().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((“.pdf”, “.pptx”))</a:t>
            </a:r>
          </a:p>
        </p:txBody>
      </p:sp>
    </p:spTree>
    <p:extLst>
      <p:ext uri="{BB962C8B-B14F-4D97-AF65-F5344CB8AC3E}">
        <p14:creationId xmlns:p14="http://schemas.microsoft.com/office/powerpoint/2010/main" val="261675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922" y="44970"/>
            <a:ext cx="5766841" cy="3923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55" y="4057393"/>
            <a:ext cx="6959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9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26324"/>
            <a:ext cx="9368852" cy="4689466"/>
          </a:xfrm>
        </p:spPr>
        <p:txBody>
          <a:bodyPr/>
          <a:lstStyle/>
          <a:p>
            <a:r>
              <a:rPr lang="en-US" dirty="0"/>
              <a:t>Used to </a:t>
            </a:r>
            <a:r>
              <a:rPr lang="en-US" b="1" dirty="0">
                <a:solidFill>
                  <a:srgbClr val="215C4E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  <a:p>
            <a:endParaRPr lang="en-US" dirty="0"/>
          </a:p>
          <a:p>
            <a:r>
              <a:rPr lang="en-US" dirty="0"/>
              <a:t>Indispensable for data munging and wrangling</a:t>
            </a:r>
          </a:p>
          <a:p>
            <a:endParaRPr lang="en-US" dirty="0"/>
          </a:p>
          <a:p>
            <a:r>
              <a:rPr lang="en-US" dirty="0"/>
              <a:t>Many constructs to search a variety of different patterns</a:t>
            </a:r>
          </a:p>
          <a:p>
            <a:endParaRPr lang="en-US" dirty="0"/>
          </a:p>
          <a:p>
            <a:r>
              <a:rPr lang="en-US" dirty="0"/>
              <a:t>Many languages/libraries (including Python) allow “compiling”</a:t>
            </a:r>
          </a:p>
          <a:p>
            <a:pPr lvl="1"/>
            <a:r>
              <a:rPr lang="en-US" b="0" dirty="0"/>
              <a:t>Much faster for repeated applications of the regex pattern</a:t>
            </a:r>
          </a:p>
          <a:p>
            <a:pPr lvl="1"/>
            <a:r>
              <a:rPr lang="en-US" b="0" dirty="0">
                <a:hlinkClick r:id="rId2"/>
              </a:rPr>
              <a:t>https://blog.codinghorror.com/to-compile-or-not-to-compile/</a:t>
            </a:r>
            <a:endParaRPr lang="en-US" b="0" dirty="0"/>
          </a:p>
          <a:p>
            <a:pPr lvl="1"/>
            <a:endParaRPr lang="en-US" dirty="0"/>
          </a:p>
          <a:p>
            <a:r>
              <a:rPr lang="en-US" b="0" dirty="0"/>
              <a:t>Intro Tutorial from Python: </a:t>
            </a:r>
            <a:r>
              <a:rPr lang="en-US" dirty="0">
                <a:hlinkClick r:id="rId3"/>
              </a:rPr>
              <a:t>https://docs.python.org/3/howto/regex.html</a:t>
            </a:r>
            <a:endParaRPr lang="en-US" b="0" dirty="0"/>
          </a:p>
          <a:p>
            <a:pPr marL="346075" lvl="1" indent="0">
              <a:buNone/>
            </a:pPr>
            <a:endParaRPr lang="en-US" b="0" dirty="0"/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D30B9F-4CF4-D94F-9944-302FA7CD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322686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66814"/>
            <a:ext cx="10560269" cy="4373563"/>
          </a:xfrm>
        </p:spPr>
        <p:txBody>
          <a:bodyPr/>
          <a:lstStyle/>
          <a:p>
            <a:r>
              <a:rPr lang="en-US" dirty="0"/>
              <a:t>Used to </a:t>
            </a:r>
            <a:r>
              <a:rPr lang="en-US" b="1" dirty="0">
                <a:solidFill>
                  <a:srgbClr val="215C4E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81200" y="1987826"/>
            <a:ext cx="7997252" cy="15048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Find the index of the 1st occurrence of “CMPS 3660”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r”CMPS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3660”, text)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3626375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Does start of text match “CMPS 3660”?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r”CMPS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3660”, text)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81200" y="4464579"/>
            <a:ext cx="7997252" cy="128683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Iterate over all matches for “CMPS 3660” in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match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re.finditer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981200" y="5868839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Return all matches of “CMPS 3660” in the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573227C-0972-D24C-A1D8-9B913936D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1F7A46-D5F6-5A43-A9D6-0352AFDE2580}"/>
              </a:ext>
            </a:extLst>
          </p:cNvPr>
          <p:cNvSpPr txBox="1"/>
          <p:nvPr/>
        </p:nvSpPr>
        <p:spPr>
          <a:xfrm>
            <a:off x="4766249" y="879154"/>
            <a:ext cx="74257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 is for ‘raw string’ and it’s very important…</a:t>
            </a:r>
          </a:p>
          <a:p>
            <a:r>
              <a:rPr lang="en-US" sz="1200" dirty="0">
                <a:hlinkClick r:id="rId2"/>
              </a:rPr>
              <a:t>https://stackoverflow.com/questions/21104476/what-does-the-r-in-pythons-re-compiler-pattern-flags-mean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6440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Multiple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match sets of characters, or multiple and more elaborate sets and sequences of characters:</a:t>
            </a:r>
          </a:p>
          <a:p>
            <a:pPr lvl="1"/>
            <a:r>
              <a:rPr lang="en-US" b="0" dirty="0"/>
              <a:t>Match the character ‘a’: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lvl="1"/>
            <a:r>
              <a:rPr lang="en-US" b="0" dirty="0"/>
              <a:t>Match the character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/>
              <a:t>]</a:t>
            </a:r>
          </a:p>
          <a:p>
            <a:pPr lvl="1"/>
            <a:r>
              <a:rPr lang="en-US" b="0" dirty="0"/>
              <a:t>Match any character except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[^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pPr lvl="1"/>
            <a:r>
              <a:rPr lang="en-US" b="0" dirty="0"/>
              <a:t>Match any digit: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\d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[0123456789]</a:t>
            </a:r>
            <a:r>
              <a:rPr lang="en-US" b="0" dirty="0"/>
              <a:t> or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[0-9]</a:t>
            </a:r>
            <a:r>
              <a:rPr lang="en-US" b="0" dirty="0"/>
              <a:t>)</a:t>
            </a:r>
          </a:p>
          <a:p>
            <a:pPr lvl="1"/>
            <a:r>
              <a:rPr lang="en-US" b="0" dirty="0"/>
              <a:t>Match any alphanumeric: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\w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[a-zA-Z0-9_]</a:t>
            </a:r>
            <a:r>
              <a:rPr lang="en-US" b="0" dirty="0"/>
              <a:t>)</a:t>
            </a:r>
          </a:p>
          <a:p>
            <a:pPr lvl="1"/>
            <a:r>
              <a:rPr lang="en-US" b="0" dirty="0"/>
              <a:t>Match any whitespace: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 \t\n\r\f\v]</a:t>
            </a:r>
            <a:r>
              <a:rPr lang="en-US" b="0" dirty="0"/>
              <a:t>)</a:t>
            </a:r>
          </a:p>
          <a:p>
            <a:pPr lvl="1"/>
            <a:r>
              <a:rPr lang="en-US" b="0" dirty="0"/>
              <a:t>Match any character: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.</a:t>
            </a:r>
          </a:p>
          <a:p>
            <a:endParaRPr lang="en-US" dirty="0"/>
          </a:p>
          <a:p>
            <a:r>
              <a:rPr lang="en-US" dirty="0"/>
              <a:t>Special characters must be escaped: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.^$*+?{}\[]|()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9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few common modifiers (available in Python and most high-level languages; +, {n}, {n,} </a:t>
            </a:r>
            <a:r>
              <a:rPr lang="en-US" i="1" dirty="0"/>
              <a:t>may</a:t>
            </a:r>
            <a:r>
              <a:rPr lang="en-US" dirty="0"/>
              <a:t> not):</a:t>
            </a:r>
          </a:p>
          <a:p>
            <a:pPr lvl="1"/>
            <a:r>
              <a:rPr lang="en-US" b="0" dirty="0"/>
              <a:t>Match character ‘a’ exactly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lvl="1"/>
            <a:r>
              <a:rPr lang="en-US" b="0" dirty="0"/>
              <a:t>Match character ‘a’ zero or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a?</a:t>
            </a:r>
          </a:p>
          <a:p>
            <a:pPr lvl="1"/>
            <a:r>
              <a:rPr lang="en-US" b="0" dirty="0"/>
              <a:t>Match character ‘a’ zero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a*</a:t>
            </a:r>
          </a:p>
          <a:p>
            <a:pPr lvl="1"/>
            <a:r>
              <a:rPr lang="en-US" b="0" dirty="0"/>
              <a:t>Match character ‘a’ one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a+</a:t>
            </a:r>
          </a:p>
          <a:p>
            <a:pPr lvl="1"/>
            <a:r>
              <a:rPr lang="en-US" b="0" dirty="0"/>
              <a:t>Match character ‘a’ exactly </a:t>
            </a:r>
            <a:r>
              <a:rPr lang="en-US" b="0" i="1" dirty="0"/>
              <a:t>n</a:t>
            </a:r>
            <a:r>
              <a:rPr lang="en-US" b="0" dirty="0"/>
              <a:t>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a{n}</a:t>
            </a:r>
          </a:p>
          <a:p>
            <a:pPr lvl="1"/>
            <a:r>
              <a:rPr lang="en-US" b="0" dirty="0">
                <a:ea typeface="Courier" charset="0"/>
                <a:cs typeface="Courier" charset="0"/>
              </a:rPr>
              <a:t>Match character ‘a’ at least n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a{n,}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0" dirty="0">
                <a:ea typeface="Courier" charset="0"/>
                <a:cs typeface="Courier" charset="0"/>
              </a:rPr>
              <a:t>Useful to keep a tester around: </a:t>
            </a:r>
            <a:r>
              <a:rPr lang="en-US" dirty="0">
                <a:hlinkClick r:id="rId2"/>
              </a:rPr>
              <a:t>http://www.pyregex.com/</a:t>
            </a:r>
            <a:endParaRPr lang="en-US" b="0" dirty="0">
              <a:ea typeface="Courier" charset="0"/>
              <a:cs typeface="Courier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B46A509-270F-E049-A5B0-115B453DD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Sequences and Repeated Characters</a:t>
            </a:r>
          </a:p>
        </p:txBody>
      </p:sp>
    </p:spTree>
    <p:extLst>
      <p:ext uri="{BB962C8B-B14F-4D97-AF65-F5344CB8AC3E}">
        <p14:creationId xmlns:p14="http://schemas.microsoft.com/office/powerpoint/2010/main" val="72940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9372-18F8-3649-988C-9FC9FC88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84D8F-3A2B-C143-B04D-820EAA707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43" y="1938130"/>
            <a:ext cx="4817165" cy="768974"/>
          </a:xfrm>
        </p:spPr>
        <p:txBody>
          <a:bodyPr/>
          <a:lstStyle/>
          <a:p>
            <a:r>
              <a:rPr lang="en-US" dirty="0"/>
              <a:t>Example: match all instances of: “University of &lt;somewhere&gt;” </a:t>
            </a:r>
            <a:br>
              <a:rPr lang="en-US" dirty="0"/>
            </a:br>
            <a:r>
              <a:rPr lang="en-US" dirty="0"/>
              <a:t>where:</a:t>
            </a:r>
            <a:br>
              <a:rPr lang="en-US" dirty="0"/>
            </a:br>
            <a:r>
              <a:rPr lang="en-US" dirty="0"/>
              <a:t>&lt;somewhere&gt; is an alphanumeric string with at least 3 characters:</a:t>
            </a:r>
          </a:p>
          <a:p>
            <a:endParaRPr lang="en-US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\s*University\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\s\w{3,}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21C3B-31AB-D541-94EE-9BF8AE503E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89985-2C73-D543-938B-DE5FA1C75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801" y="35891"/>
            <a:ext cx="8041199" cy="555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6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DBB4FD-C6FC-41B5-959D-84FEF7067278}"/>
              </a:ext>
            </a:extLst>
          </p:cNvPr>
          <p:cNvGrpSpPr/>
          <p:nvPr/>
        </p:nvGrpSpPr>
        <p:grpSpPr>
          <a:xfrm>
            <a:off x="407723" y="2038582"/>
            <a:ext cx="11154503" cy="1984780"/>
            <a:chOff x="407723" y="2038582"/>
            <a:chExt cx="11154503" cy="1984780"/>
          </a:xfrm>
        </p:grpSpPr>
        <p:sp>
          <p:nvSpPr>
            <p:cNvPr id="5" name="Rounded Rectangle 4"/>
            <p:cNvSpPr/>
            <p:nvPr/>
          </p:nvSpPr>
          <p:spPr>
            <a:xfrm>
              <a:off x="407723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Collection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762009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145083" y="3027797"/>
              <a:ext cx="61692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6" idx="2"/>
              <a:endCxn id="5" idx="2"/>
            </p:cNvCxnSpPr>
            <p:nvPr/>
          </p:nvCxnSpPr>
          <p:spPr>
            <a:xfrm rot="5400000">
              <a:off x="2453546" y="2839868"/>
              <a:ext cx="12700" cy="2354286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5116294" y="2038582"/>
              <a:ext cx="1757471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Exploratory Analysis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Data Visualization</a:t>
              </a:r>
            </a:p>
          </p:txBody>
        </p:sp>
        <p:cxnSp>
          <p:nvCxnSpPr>
            <p:cNvPr id="16" name="Straight Arrow Connector 15"/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499369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cxnSpLocks/>
              <a:stCxn id="7" idx="2"/>
              <a:endCxn id="6" idx="2"/>
            </p:cNvCxnSpPr>
            <p:nvPr/>
          </p:nvCxnSpPr>
          <p:spPr>
            <a:xfrm rot="5400000">
              <a:off x="4812860" y="2834841"/>
              <a:ext cx="12700" cy="236434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3635717" y="1657698"/>
              <a:ext cx="12700" cy="4718627"/>
            </a:xfrm>
            <a:prstGeom prst="curvedConnector3">
              <a:avLst>
                <a:gd name="adj1" fmla="val 953795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7470581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Analysis, Hypothesis Testing, </a:t>
              </a:r>
            </a:p>
            <a:p>
              <a:pPr algn="ctr"/>
              <a:r>
                <a:rPr lang="en-US" b="1" dirty="0"/>
                <a:t>&amp; ML</a:t>
              </a:r>
            </a:p>
          </p:txBody>
        </p:sp>
        <p:cxnSp>
          <p:nvCxnSpPr>
            <p:cNvPr id="25" name="Straight Arrow Connector 24"/>
            <p:cNvCxnSpPr>
              <a:cxnSpLocks/>
              <a:stCxn id="7" idx="3"/>
              <a:endCxn id="8" idx="1"/>
            </p:cNvCxnSpPr>
            <p:nvPr/>
          </p:nvCxnSpPr>
          <p:spPr>
            <a:xfrm>
              <a:off x="6873765" y="3027797"/>
              <a:ext cx="59681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cxnSpLocks/>
              <a:stCxn id="8" idx="2"/>
              <a:endCxn id="7" idx="2"/>
            </p:cNvCxnSpPr>
            <p:nvPr/>
          </p:nvCxnSpPr>
          <p:spPr>
            <a:xfrm rot="5400000">
              <a:off x="7167146" y="2844896"/>
              <a:ext cx="12700" cy="234423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5984975" y="1662725"/>
              <a:ext cx="12700" cy="4708572"/>
            </a:xfrm>
            <a:prstGeom prst="curvedConnector3">
              <a:avLst>
                <a:gd name="adj1" fmla="val 65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4807832" y="485582"/>
              <a:ext cx="12700" cy="7062858"/>
            </a:xfrm>
            <a:prstGeom prst="curvedConnector3">
              <a:avLst>
                <a:gd name="adj1" fmla="val 15129724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9824866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Insight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9207941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9516404" y="2839869"/>
              <a:ext cx="12700" cy="2354285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cxnSpLocks/>
              <a:stCxn id="9" idx="2"/>
              <a:endCxn id="7" idx="2"/>
            </p:cNvCxnSpPr>
            <p:nvPr/>
          </p:nvCxnSpPr>
          <p:spPr>
            <a:xfrm rot="5400000">
              <a:off x="8344288" y="1667753"/>
              <a:ext cx="12700" cy="4698516"/>
            </a:xfrm>
            <a:prstGeom prst="curvedConnector3">
              <a:avLst>
                <a:gd name="adj1" fmla="val 742758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7162118" y="485583"/>
              <a:ext cx="12700" cy="7062857"/>
            </a:xfrm>
            <a:prstGeom prst="curvedConnector3">
              <a:avLst>
                <a:gd name="adj1" fmla="val 12697299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5984975" y="-691560"/>
              <a:ext cx="12700" cy="9417143"/>
            </a:xfrm>
            <a:prstGeom prst="curvedConnector3">
              <a:avLst>
                <a:gd name="adj1" fmla="val 209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EB9FB29-8B1F-5446-BDDA-7E0E3CF2014C}"/>
              </a:ext>
            </a:extLst>
          </p:cNvPr>
          <p:cNvSpPr/>
          <p:nvPr/>
        </p:nvSpPr>
        <p:spPr>
          <a:xfrm rot="16490998">
            <a:off x="86549" y="4825905"/>
            <a:ext cx="1881166" cy="678446"/>
          </a:xfrm>
          <a:prstGeom prst="rightArrow">
            <a:avLst>
              <a:gd name="adj1" fmla="val 50000"/>
              <a:gd name="adj2" fmla="val 9848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b="1" dirty="0">
                <a:solidFill>
                  <a:srgbClr val="215C4E"/>
                </a:solidFill>
              </a:rPr>
              <a:t>Today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C008A-7CB9-4C6D-A1E6-6D9F12F1B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4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want to know more than just: </a:t>
            </a:r>
          </a:p>
          <a:p>
            <a:pPr lvl="1"/>
            <a:r>
              <a:rPr lang="en-US" dirty="0"/>
              <a:t>“did we find a match” or </a:t>
            </a:r>
          </a:p>
          <a:p>
            <a:pPr lvl="1"/>
            <a:r>
              <a:rPr lang="en-US" dirty="0"/>
              <a:t>“where is the first match” </a:t>
            </a:r>
            <a:r>
              <a:rPr lang="mr-IN" dirty="0"/>
              <a:t>…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Grouping</a:t>
            </a:r>
            <a:r>
              <a:rPr lang="en-US" dirty="0"/>
              <a:t> asks the regex matcher to keep track of certain portions </a:t>
            </a:r>
            <a:r>
              <a:rPr lang="mr-IN" dirty="0"/>
              <a:t>–</a:t>
            </a:r>
            <a:r>
              <a:rPr lang="en-US" dirty="0"/>
              <a:t> surrounded by (parentheses) </a:t>
            </a:r>
            <a:r>
              <a:rPr lang="mr-IN" dirty="0"/>
              <a:t>–</a:t>
            </a:r>
            <a:r>
              <a:rPr lang="en-US" dirty="0"/>
              <a:t> of the match</a:t>
            </a:r>
          </a:p>
          <a:p>
            <a:pPr algn="ctr"/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*([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Uu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niversity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Oo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w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{3,})</a:t>
            </a:r>
          </a:p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81200" y="4392123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r”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*([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w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{3,})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Kentucky”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5892565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('university', 'Of', ‘Kentucky')</a:t>
            </a:r>
          </a:p>
        </p:txBody>
      </p:sp>
    </p:spTree>
    <p:extLst>
      <p:ext uri="{BB962C8B-B14F-4D97-AF65-F5344CB8AC3E}">
        <p14:creationId xmlns:p14="http://schemas.microsoft.com/office/powerpoint/2010/main" val="54806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83071"/>
            <a:ext cx="10950971" cy="4322377"/>
          </a:xfrm>
        </p:spPr>
        <p:txBody>
          <a:bodyPr>
            <a:noAutofit/>
          </a:bodyPr>
          <a:lstStyle/>
          <a:p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 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 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 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 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 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])*))*|(?:[^()&lt;&gt;@,;:\\".\[\]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 |(?=[\["()&lt;&gt;@,;:\\".\[\]]))|"(?:[^\"\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 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 )*))*(?:,@(?:(?:\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 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])*))*) *:(?:(?:\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])*)?(?:[^()&lt;&gt;@,;:\\".\[\]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 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 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\000-\031 ]+(?:(?:(?:\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 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 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 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])*)|(?:[^()&lt;&gt;@,;:\\".\[\] \000-\031]+(?:(? 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 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])*)*:(?:(?:\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 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 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 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 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 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])*))*|(?:[^()&lt;&gt;@,;:\\".\[\] \000- 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 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])*(?:@(?:[^()&lt;&gt;@,; 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 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 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 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 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 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 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])*)?(?:[^()&lt;&gt;@,;:\\".\[\] \0 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 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 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|(?=[\["()&lt;&gt;@,;:\\".\[\]]))|"(? 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 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 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 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 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])*)(?:,\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*( ?:(?:[^()&lt;&gt;@,;:\\".\[\]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 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 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 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 ])*))*@(?:(?:\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 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 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])*))*|(?: 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 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 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 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 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])*)? 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 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 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 *))*@(?:(?:\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 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 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 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])*))*\&gt;(?:( 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])*))*)?;\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*)</a:t>
            </a:r>
            <a:endParaRPr lang="en-US" sz="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Mail::RFC822::Address Perl module for RFC 822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753584F-428F-B449-9F05-073FE22DF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Parse an Email Address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8264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grouping is useful for exploratory analysis, but may get confusing with longer regexes</a:t>
            </a:r>
          </a:p>
          <a:p>
            <a:pPr lvl="1"/>
            <a:r>
              <a:rPr lang="en-US" b="0" dirty="0"/>
              <a:t>Much scarier regexes than that email one exist in the wild </a:t>
            </a:r>
            <a:r>
              <a:rPr lang="mr-IN" b="0" dirty="0"/>
              <a:t>…</a:t>
            </a:r>
            <a:endParaRPr lang="en-US" b="0" dirty="0"/>
          </a:p>
          <a:p>
            <a:endParaRPr lang="en-US" b="0" dirty="0"/>
          </a:p>
          <a:p>
            <a:r>
              <a:rPr lang="en-US" b="1" dirty="0">
                <a:solidFill>
                  <a:srgbClr val="215C4E"/>
                </a:solidFill>
              </a:rPr>
              <a:t>Named groups</a:t>
            </a:r>
            <a:r>
              <a:rPr lang="en-US" dirty="0"/>
              <a:t> let you attach position-independent identifiers to groups in a regex</a:t>
            </a:r>
          </a:p>
          <a:p>
            <a:pPr algn="ctr"/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(?P&lt;</a:t>
            </a:r>
            <a:r>
              <a:rPr lang="en-US" b="0" dirty="0" err="1">
                <a:latin typeface="Courier New" charset="0"/>
                <a:ea typeface="Courier New" charset="0"/>
                <a:cs typeface="Courier New" charset="0"/>
                <a:sym typeface="Wingdings"/>
              </a:rPr>
              <a:t>some_name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&gt; 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…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) </a:t>
            </a:r>
            <a:endParaRPr lang="en-US" b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31428" y="4586993"/>
            <a:ext cx="9347023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"\s*[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\s[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]f\s(?P&lt;school&gt;(\w{3,}))"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Kentucky”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(‘school’)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1429" y="6087435"/>
            <a:ext cx="9347023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'Kentucky'</a:t>
            </a:r>
          </a:p>
        </p:txBody>
      </p:sp>
    </p:spTree>
    <p:extLst>
      <p:ext uri="{BB962C8B-B14F-4D97-AF65-F5344CB8AC3E}">
        <p14:creationId xmlns:p14="http://schemas.microsoft.com/office/powerpoint/2010/main" val="151881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Python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dirty="0"/>
              <a:t> module contains basic functionality for find-and-replace within strings: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more complicated stuff, use regexes: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incorporate groups into the matching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81200" y="2418980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abcabcabc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”.replace(“a”, ”X”)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2915084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XbcXbcXbc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81200" y="3995871"/>
            <a:ext cx="7997252" cy="89266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text = “I love Introduction to Data Science”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Science”,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r”Schmada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Schmience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text)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81200" y="4971656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‘I love Introduction to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Schmada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Schmience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981200" y="5973226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(r”(\w+)\s([Ss]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)”, r”\1 \2hmience”, text) </a:t>
            </a:r>
          </a:p>
        </p:txBody>
      </p:sp>
    </p:spTree>
    <p:extLst>
      <p:ext uri="{BB962C8B-B14F-4D97-AF65-F5344CB8AC3E}">
        <p14:creationId xmlns:p14="http://schemas.microsoft.com/office/powerpoint/2010/main" val="66017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Regexes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8991600" cy="4783111"/>
          </a:xfrm>
        </p:spPr>
        <p:txBody>
          <a:bodyPr/>
          <a:lstStyle/>
          <a:p>
            <a:r>
              <a:rPr lang="en-US" dirty="0"/>
              <a:t>If you’re going to reuse the same regex many times, or if you aren’t but things are going slowly for some reason, try </a:t>
            </a:r>
            <a:r>
              <a:rPr lang="en-US" b="1" dirty="0">
                <a:solidFill>
                  <a:srgbClr val="215C4E"/>
                </a:solidFill>
              </a:rPr>
              <a:t>compiling</a:t>
            </a:r>
            <a:r>
              <a:rPr lang="en-US" dirty="0"/>
              <a:t> the regular expression.</a:t>
            </a:r>
          </a:p>
          <a:p>
            <a:pPr lvl="1"/>
            <a:r>
              <a:rPr lang="en-US" b="0" dirty="0">
                <a:hlinkClick r:id="rId2"/>
              </a:rPr>
              <a:t>https://blog.codinghorror.com/to-compile-or-not-to-compile/</a:t>
            </a:r>
            <a:endParaRPr lang="en-US" b="0" dirty="0"/>
          </a:p>
          <a:p>
            <a:pPr lvl="1"/>
            <a:endParaRPr lang="en-US" dirty="0"/>
          </a:p>
          <a:p>
            <a:pPr lvl="1"/>
            <a:endParaRPr lang="en-US" b="0" dirty="0"/>
          </a:p>
          <a:p>
            <a:pPr lvl="1"/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5" name="Rounded Rectangle 4"/>
          <p:cNvSpPr/>
          <p:nvPr/>
        </p:nvSpPr>
        <p:spPr>
          <a:xfrm>
            <a:off x="609600" y="3357802"/>
            <a:ext cx="9368852" cy="24733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Compile the regular expression “CMPS 3660”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re.compile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r”CMPS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3660”)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Use it repeatedly to search for matches in text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 # does start of text match?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# find the first match or None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# find all matches</a:t>
            </a:r>
          </a:p>
        </p:txBody>
      </p:sp>
    </p:spTree>
    <p:extLst>
      <p:ext uri="{BB962C8B-B14F-4D97-AF65-F5344CB8AC3E}">
        <p14:creationId xmlns:p14="http://schemas.microsoft.com/office/powerpoint/2010/main" val="54669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09600" y="1214205"/>
            <a:ext cx="9368852" cy="2473378"/>
            <a:chOff x="457200" y="1349115"/>
            <a:chExt cx="7997252" cy="2473378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693890"/>
              <a:ext cx="7997252" cy="212860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requests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from bs4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from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urllib.parse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46164" y="1349115"/>
              <a:ext cx="2323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Import the modules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" y="3742654"/>
            <a:ext cx="9368852" cy="2912979"/>
            <a:chOff x="457200" y="3742653"/>
            <a:chExt cx="7997252" cy="2912979"/>
          </a:xfrm>
        </p:grpSpPr>
        <p:sp>
          <p:nvSpPr>
            <p:cNvPr id="6" name="Rounded Rectangle 5"/>
            <p:cNvSpPr/>
            <p:nvPr/>
          </p:nvSpPr>
          <p:spPr>
            <a:xfrm>
              <a:off x="457200" y="4096995"/>
              <a:ext cx="7997252" cy="255863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HTTP GET request sent to the URL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Use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to parse the GET response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root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root.find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("table").find("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tbody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").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findAll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("a")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91528" y="3742653"/>
              <a:ext cx="28781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Get some HTML via HTTP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027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9600" y="1214205"/>
            <a:ext cx="9368852" cy="2683240"/>
            <a:chOff x="457200" y="1214205"/>
            <a:chExt cx="7997252" cy="2683240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573971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Cycle through the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for each anchor, checking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to see if it's a PDF/PPTX link or not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for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in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['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']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# If it's a PDF/PPTX link, queue a download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if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href.lower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endswith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(('.pdf', '.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pptx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')):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36696" y="1214205"/>
              <a:ext cx="3132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Parse exactly what you want 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" y="4012476"/>
            <a:ext cx="9368852" cy="2677816"/>
            <a:chOff x="457200" y="4012476"/>
            <a:chExt cx="7997252" cy="2677816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4366818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urlparse.urljoin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stream=True)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# Write the downloaded PDF to a file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os.path.join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outbase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with open(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wb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 as f: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f.write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11449" y="4012476"/>
              <a:ext cx="275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Get some more data?!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BACE1E0-0F9D-2342-B326-69257BF008CC}"/>
              </a:ext>
            </a:extLst>
          </p:cNvPr>
          <p:cNvSpPr txBox="1"/>
          <p:nvPr/>
        </p:nvSpPr>
        <p:spPr>
          <a:xfrm rot="1434606">
            <a:off x="10009751" y="2334070"/>
            <a:ext cx="2323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code in </a:t>
            </a:r>
          </a:p>
          <a:p>
            <a:r>
              <a:rPr lang="en-US" dirty="0"/>
              <a:t>Lecture05 Notebook!</a:t>
            </a:r>
          </a:p>
        </p:txBody>
      </p:sp>
    </p:spTree>
    <p:extLst>
      <p:ext uri="{BB962C8B-B14F-4D97-AF65-F5344CB8AC3E}">
        <p14:creationId xmlns:p14="http://schemas.microsoft.com/office/powerpoint/2010/main" val="19298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ways to get data:</a:t>
            </a:r>
          </a:p>
          <a:p>
            <a:pPr lvl="1"/>
            <a:r>
              <a:rPr lang="en-US" dirty="0"/>
              <a:t>Direct download and load from local storage</a:t>
            </a:r>
          </a:p>
          <a:p>
            <a:pPr lvl="1"/>
            <a:r>
              <a:rPr lang="en-US" dirty="0"/>
              <a:t>Generate locally via downloaded code (e.g., simulation)</a:t>
            </a:r>
          </a:p>
          <a:p>
            <a:pPr lvl="1"/>
            <a:r>
              <a:rPr lang="en-US" dirty="0"/>
              <a:t>Query data from a database (covered in a few lectures)</a:t>
            </a:r>
          </a:p>
          <a:p>
            <a:pPr lvl="1"/>
            <a:r>
              <a:rPr lang="en-US" dirty="0"/>
              <a:t>Query an API from the intra/internet</a:t>
            </a:r>
          </a:p>
          <a:p>
            <a:pPr lvl="1"/>
            <a:r>
              <a:rPr lang="en-US" dirty="0"/>
              <a:t>Scrape data from a webpage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6639" y="1750886"/>
            <a:ext cx="1657246" cy="165724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880409" y="3302176"/>
            <a:ext cx="2938070" cy="749508"/>
            <a:chOff x="5351491" y="3582649"/>
            <a:chExt cx="2938070" cy="749508"/>
          </a:xfrm>
        </p:grpSpPr>
        <p:sp>
          <p:nvSpPr>
            <p:cNvPr id="6" name="Right Brace 5"/>
            <p:cNvSpPr/>
            <p:nvPr/>
          </p:nvSpPr>
          <p:spPr>
            <a:xfrm>
              <a:off x="5351491" y="3582649"/>
              <a:ext cx="329784" cy="749508"/>
            </a:xfrm>
            <a:prstGeom prst="righ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11253" y="3762532"/>
              <a:ext cx="2578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Covered today.</a:t>
              </a:r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6032C84C-00B9-6F41-93FC-FEFFD18D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GotTa</a:t>
            </a:r>
            <a:r>
              <a:rPr lang="en-US" dirty="0"/>
              <a:t> Catch ‘</a:t>
            </a:r>
            <a:r>
              <a:rPr lang="en-US" dirty="0" err="1"/>
              <a:t>Em</a:t>
            </a:r>
            <a:r>
              <a:rPr lang="en-US" dirty="0"/>
              <a:t> All</a:t>
            </a:r>
          </a:p>
        </p:txBody>
      </p:sp>
    </p:spTree>
    <p:extLst>
      <p:ext uri="{BB962C8B-B14F-4D97-AF65-F5344CB8AC3E}">
        <p14:creationId xmlns:p14="http://schemas.microsoft.com/office/powerpoint/2010/main" val="212918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Wherefore art thou,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web-based </a:t>
            </a:r>
            <a:r>
              <a:rPr lang="en-US" b="1" dirty="0">
                <a:solidFill>
                  <a:srgbClr val="215C4E"/>
                </a:solidFill>
              </a:rPr>
              <a:t>A</a:t>
            </a:r>
            <a:r>
              <a:rPr lang="en-US" dirty="0"/>
              <a:t>pplication </a:t>
            </a:r>
            <a:r>
              <a:rPr lang="en-US" b="1" dirty="0">
                <a:solidFill>
                  <a:srgbClr val="215C4E"/>
                </a:solidFill>
              </a:rPr>
              <a:t>P</a:t>
            </a:r>
            <a:r>
              <a:rPr lang="en-US" dirty="0"/>
              <a:t>rogramming </a:t>
            </a:r>
            <a:r>
              <a:rPr lang="en-US" b="1" dirty="0">
                <a:solidFill>
                  <a:srgbClr val="215C4E"/>
                </a:solidFill>
              </a:rPr>
              <a:t>I</a:t>
            </a:r>
            <a:r>
              <a:rPr lang="en-US" b="1" dirty="0"/>
              <a:t>nterface</a:t>
            </a:r>
            <a:r>
              <a:rPr lang="en-US" dirty="0"/>
              <a:t> </a:t>
            </a:r>
            <a:r>
              <a:rPr lang="en-US" b="1" dirty="0">
                <a:solidFill>
                  <a:srgbClr val="215C4E"/>
                </a:solidFill>
              </a:rPr>
              <a:t>(API) </a:t>
            </a:r>
            <a:r>
              <a:rPr lang="en-US" dirty="0"/>
              <a:t>like we’ll be using in this class is a contract between a server and a user stating:</a:t>
            </a:r>
          </a:p>
          <a:p>
            <a:pPr marL="0" indent="0" algn="ctr">
              <a:buNone/>
            </a:pPr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“If you send me a specific request, I will return some information in a structured and documented format.”</a:t>
            </a:r>
          </a:p>
          <a:p>
            <a:endParaRPr lang="en-US" dirty="0"/>
          </a:p>
          <a:p>
            <a:r>
              <a:rPr lang="en-US" dirty="0"/>
              <a:t>More generally, APIs can also perform actions, may not be web-based, be a set of protocols for communicating between processes, between an application and an OS, etc.</a:t>
            </a:r>
          </a:p>
          <a:p>
            <a:endParaRPr lang="en-US" dirty="0"/>
          </a:p>
          <a:p>
            <a:r>
              <a:rPr lang="en-US" dirty="0"/>
              <a:t>We’re going to use the Python requests module.</a:t>
            </a:r>
          </a:p>
          <a:p>
            <a:pPr lvl="1"/>
            <a:r>
              <a:rPr lang="en-US" sz="1400" dirty="0"/>
              <a:t>Documentation: </a:t>
            </a:r>
            <a:r>
              <a:rPr lang="en-US" sz="1400" dirty="0">
                <a:hlinkClick r:id="rId3"/>
              </a:rPr>
              <a:t>https://2.python-requests.org/en/master/user/quickstart/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0309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“Send me a specific request”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web API queries we’ll be doing will use HTTP requests: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anaconda requests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docs.python-requests.org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/master/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51219" y="2592028"/>
            <a:ext cx="7997252" cy="8074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/users/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nmattei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51219" y="401609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200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51219" y="3488336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r.status_code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51219" y="4543860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r.headers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[‘content-type’]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51219" y="5071622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‘application/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charset=utf8’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951219" y="559938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951219" y="6110845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{{'login': '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nmattei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', 'id': 1206578, …}</a:t>
            </a:r>
          </a:p>
        </p:txBody>
      </p:sp>
    </p:spTree>
    <p:extLst>
      <p:ext uri="{BB962C8B-B14F-4D97-AF65-F5344CB8AC3E}">
        <p14:creationId xmlns:p14="http://schemas.microsoft.com/office/powerpoint/2010/main" val="132654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 – How the Browser Does It.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search?q</a:t>
            </a:r>
            <a:r>
              <a:rPr lang="en-US" dirty="0"/>
              <a:t>=%27tulane%20university%27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 GET Request:</a:t>
            </a:r>
          </a:p>
          <a:p>
            <a:r>
              <a:rPr lang="en-US" dirty="0"/>
              <a:t>GET /search? q=%27tulane%20university%27</a:t>
            </a:r>
          </a:p>
          <a:p>
            <a:r>
              <a:rPr lang="en-US" dirty="0"/>
              <a:t>Host: </a:t>
            </a:r>
            <a:r>
              <a:rPr lang="en-US" dirty="0" err="1"/>
              <a:t>www.google.com</a:t>
            </a:r>
            <a:r>
              <a:rPr lang="en-US" dirty="0"/>
              <a:t>/search</a:t>
            </a:r>
          </a:p>
          <a:p>
            <a:r>
              <a:rPr lang="en-US" dirty="0"/>
              <a:t>User-Agent:</a:t>
            </a:r>
            <a:r>
              <a:rPr lang="en-US" sz="1200" dirty="0"/>
              <a:t> Mozilla/5.0 (X11; Linux x86_64; rv:10.0.1) Gecko/20100101 Firefox/10.0.1 </a:t>
            </a:r>
            <a:br>
              <a:rPr lang="en-US" dirty="0"/>
            </a:b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678243" y="2313807"/>
            <a:ext cx="4864307" cy="599007"/>
            <a:chOff x="1154242" y="2313806"/>
            <a:chExt cx="4864307" cy="5990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4242" y="2313806"/>
              <a:ext cx="1798820" cy="59900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650104" y="2428643"/>
              <a:ext cx="2368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??????????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1951219" y="4570727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params = { “q”: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tulane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university”}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www.google.com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/search”,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params = params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79376" y="6056030"/>
            <a:ext cx="6749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*be careful with https:// calls;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sz="1400" dirty="0"/>
              <a:t> will not verify SSL by default</a:t>
            </a:r>
          </a:p>
        </p:txBody>
      </p:sp>
    </p:spTree>
    <p:extLst>
      <p:ext uri="{BB962C8B-B14F-4D97-AF65-F5344CB8AC3E}">
        <p14:creationId xmlns:p14="http://schemas.microsoft.com/office/powerpoint/2010/main" val="216366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will just </a:t>
            </a:r>
            <a:r>
              <a:rPr lang="en-US" b="1" dirty="0">
                <a:solidFill>
                  <a:srgbClr val="215C4E"/>
                </a:solidFill>
              </a:rPr>
              <a:t>query</a:t>
            </a:r>
            <a:r>
              <a:rPr lang="en-US" dirty="0"/>
              <a:t> web APIs, but full web APIs typically allow more.</a:t>
            </a:r>
          </a:p>
          <a:p>
            <a:r>
              <a:rPr lang="en-US" b="1" dirty="0">
                <a:solidFill>
                  <a:srgbClr val="215C4E"/>
                </a:solidFill>
              </a:rPr>
              <a:t>Re</a:t>
            </a:r>
            <a:r>
              <a:rPr lang="en-US" dirty="0"/>
              <a:t>presentational </a:t>
            </a:r>
            <a:r>
              <a:rPr lang="en-US" b="1" dirty="0">
                <a:solidFill>
                  <a:srgbClr val="215C4E"/>
                </a:solidFill>
              </a:rPr>
              <a:t>S</a:t>
            </a:r>
            <a:r>
              <a:rPr lang="en-US" dirty="0"/>
              <a:t>tate </a:t>
            </a:r>
            <a:r>
              <a:rPr lang="en-US" b="1" dirty="0">
                <a:solidFill>
                  <a:srgbClr val="215C4E"/>
                </a:solidFill>
              </a:rPr>
              <a:t>T</a:t>
            </a:r>
            <a:r>
              <a:rPr lang="en-US" dirty="0"/>
              <a:t>ransfer (RESTful) APIs:</a:t>
            </a:r>
          </a:p>
          <a:p>
            <a:pPr lvl="1"/>
            <a:r>
              <a:rPr lang="en-US" b="1" dirty="0">
                <a:solidFill>
                  <a:srgbClr val="215C4E"/>
                </a:solidFill>
              </a:rPr>
              <a:t>GET: </a:t>
            </a:r>
            <a:r>
              <a:rPr lang="en-US" b="0" dirty="0"/>
              <a:t>perform query, return data</a:t>
            </a:r>
          </a:p>
          <a:p>
            <a:pPr lvl="1"/>
            <a:r>
              <a:rPr lang="en-US" b="1" dirty="0">
                <a:solidFill>
                  <a:srgbClr val="215C4E"/>
                </a:solidFill>
              </a:rPr>
              <a:t>POST: </a:t>
            </a:r>
            <a:r>
              <a:rPr lang="en-US" b="0" dirty="0"/>
              <a:t>create a new entry or object</a:t>
            </a:r>
          </a:p>
          <a:p>
            <a:pPr lvl="1"/>
            <a:r>
              <a:rPr lang="en-US" b="1" dirty="0">
                <a:solidFill>
                  <a:srgbClr val="215C4E"/>
                </a:solidFill>
              </a:rPr>
              <a:t>PUT: </a:t>
            </a:r>
            <a:r>
              <a:rPr lang="en-US" b="0" dirty="0"/>
              <a:t>update an existing entry or object</a:t>
            </a:r>
          </a:p>
          <a:p>
            <a:pPr lvl="1"/>
            <a:r>
              <a:rPr lang="en-US" b="1" dirty="0">
                <a:solidFill>
                  <a:srgbClr val="215C4E"/>
                </a:solidFill>
              </a:rPr>
              <a:t>DELETE:</a:t>
            </a:r>
            <a:r>
              <a:rPr lang="en-US" b="1" dirty="0"/>
              <a:t> </a:t>
            </a:r>
            <a:r>
              <a:rPr lang="en-US" b="0" dirty="0"/>
              <a:t>delete an existing entry or object</a:t>
            </a:r>
          </a:p>
          <a:p>
            <a:r>
              <a:rPr lang="en-US" dirty="0"/>
              <a:t>Can be more intricate, but verbs (“put”) align with actions</a:t>
            </a:r>
          </a:p>
          <a:p>
            <a:endParaRPr lang="en-US" dirty="0"/>
          </a:p>
          <a:p>
            <a:r>
              <a:rPr lang="en-US" dirty="0"/>
              <a:t>Good example: The </a:t>
            </a:r>
            <a:r>
              <a:rPr lang="en-US" dirty="0" err="1"/>
              <a:t>ITunes</a:t>
            </a:r>
            <a:r>
              <a:rPr lang="en-US" dirty="0"/>
              <a:t> API</a:t>
            </a:r>
          </a:p>
          <a:p>
            <a:pPr lvl="1"/>
            <a:r>
              <a:rPr lang="en-US" sz="1400" dirty="0">
                <a:hlinkClick r:id="rId2"/>
              </a:rPr>
              <a:t>https://affiliate.itunes.apple.com/resources/documentation/itunes-store-web-service-search-api/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821" y="5693682"/>
            <a:ext cx="2762010" cy="11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4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17235"/>
            <a:ext cx="10950971" cy="4322377"/>
          </a:xfrm>
        </p:spPr>
        <p:txBody>
          <a:bodyPr/>
          <a:lstStyle/>
          <a:p>
            <a:r>
              <a:rPr lang="en-US" b="1" dirty="0">
                <a:solidFill>
                  <a:srgbClr val="215C4E"/>
                </a:solidFill>
              </a:rPr>
              <a:t>Stateless:</a:t>
            </a:r>
            <a:r>
              <a:rPr lang="en-US" dirty="0"/>
              <a:t> with every request, you send along a token/authentication of who you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GitHub is more than a </a:t>
            </a:r>
            <a:r>
              <a:rPr lang="en-US" dirty="0" err="1"/>
              <a:t>GETHub</a:t>
            </a:r>
            <a:r>
              <a:rPr lang="en-US" dirty="0"/>
              <a:t>:</a:t>
            </a:r>
          </a:p>
          <a:p>
            <a:pPr lvl="1"/>
            <a:r>
              <a:rPr lang="en-US" b="0" dirty="0"/>
              <a:t>PUT/POST/DELETE can edit your repositories, etc.</a:t>
            </a:r>
          </a:p>
          <a:p>
            <a:pPr lvl="1"/>
            <a:r>
              <a:rPr lang="en-US" b="0" dirty="0"/>
              <a:t>Try it out: </a:t>
            </a:r>
            <a:r>
              <a:rPr lang="en-US" b="0" dirty="0">
                <a:hlinkClick r:id="rId2"/>
              </a:rPr>
              <a:t>https://github.com/settings/tokens/new</a:t>
            </a:r>
            <a:endParaRPr lang="en-US" b="0" dirty="0"/>
          </a:p>
          <a:p>
            <a:pPr lvl="1"/>
            <a:endParaRPr lang="en-US" b="0" dirty="0"/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1219" y="25320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token =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super_secret_token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/users”,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={”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access_token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token})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51219" y="413601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{"login":”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nmattei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","id":</a:t>
            </a:r>
            <a:r>
              <a:rPr lang="nl-NL" dirty="0">
                <a:latin typeface="Courier" charset="0"/>
                <a:ea typeface="Courier" charset="0"/>
                <a:cs typeface="Courier" charset="0"/>
              </a:rPr>
              <a:t>472985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,"avatar_url":"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ht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ADDB731-B94D-C845-A1FB-F08E2C89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a Restful API</a:t>
            </a:r>
          </a:p>
        </p:txBody>
      </p:sp>
    </p:spTree>
    <p:extLst>
      <p:ext uri="{BB962C8B-B14F-4D97-AF65-F5344CB8AC3E}">
        <p14:creationId xmlns:p14="http://schemas.microsoft.com/office/powerpoint/2010/main" val="159101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Watson Whit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ABC61442-CE4C-1540-AFD5-629EEB7103CB}" vid="{B6561A98-7CEA-A449-9A8F-DE85E1B109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95E807E-0762-D742-BD7D-610162240F1D}">
  <we:reference id="wa104178141" version="3.10.0.19" store="en-US" storeType="OMEX"/>
  <we:alternateReferences>
    <we:reference id="wa104178141" version="3.10.0.19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69C63C3-8DA4-A649-9830-D59A86F398A4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10517</TotalTime>
  <Words>4146</Words>
  <Application>Microsoft Macintosh PowerPoint</Application>
  <PresentationFormat>Widescreen</PresentationFormat>
  <Paragraphs>397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Century Gothic</vt:lpstr>
      <vt:lpstr>Courier</vt:lpstr>
      <vt:lpstr>Courier New</vt:lpstr>
      <vt:lpstr>Palatino Linotype</vt:lpstr>
      <vt:lpstr>Watson White Theme</vt:lpstr>
      <vt:lpstr>Data Scraping in Python</vt:lpstr>
      <vt:lpstr>Announcements</vt:lpstr>
      <vt:lpstr>The Data LifeCycle</vt:lpstr>
      <vt:lpstr>GotTa Catch ‘Em All</vt:lpstr>
      <vt:lpstr>Wherefore art thou, API?</vt:lpstr>
      <vt:lpstr>“Send me a specific request”</vt:lpstr>
      <vt:lpstr>HTTP Requests – How the Browser Does It.</vt:lpstr>
      <vt:lpstr>Restful APIs</vt:lpstr>
      <vt:lpstr>Querying a Restful API</vt:lpstr>
      <vt:lpstr>Authentication and OAuth</vt:lpstr>
      <vt:lpstr>Example OAuth: Spotify</vt:lpstr>
      <vt:lpstr>“… I will return information in a structured format.”</vt:lpstr>
      <vt:lpstr>GraphQL?</vt:lpstr>
      <vt:lpstr>CSV Files in Python</vt:lpstr>
      <vt:lpstr>JSON Files &amp; Strings</vt:lpstr>
      <vt:lpstr>JSON In Python</vt:lpstr>
      <vt:lpstr>JSON From ITunes API</vt:lpstr>
      <vt:lpstr>Parsing JSON In Python</vt:lpstr>
      <vt:lpstr>XML, XHTML, HTML files and Strings</vt:lpstr>
      <vt:lpstr>Document Object Model (DOM)</vt:lpstr>
      <vt:lpstr>Scraping HTML in Python</vt:lpstr>
      <vt:lpstr>Building a Web Scraper in Python</vt:lpstr>
      <vt:lpstr>Detour: Regular Expressions</vt:lpstr>
      <vt:lpstr>PowerPoint Presentation</vt:lpstr>
      <vt:lpstr>Regular Expressions</vt:lpstr>
      <vt:lpstr>Regular Expressions</vt:lpstr>
      <vt:lpstr>Matching Multiple Characters</vt:lpstr>
      <vt:lpstr>Matching Sequences and Repeated Characters</vt:lpstr>
      <vt:lpstr>Cheat Sheet</vt:lpstr>
      <vt:lpstr>Groups</vt:lpstr>
      <vt:lpstr>Simple Example: Parse an Email Address</vt:lpstr>
      <vt:lpstr>Named Groups</vt:lpstr>
      <vt:lpstr>Substitutions</vt:lpstr>
      <vt:lpstr>Compiled Regexes</vt:lpstr>
      <vt:lpstr>Downloading a bunch of files</vt:lpstr>
      <vt:lpstr>Downloading a bunch of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UReQA: Knowledge Acquisition and Reasoning to Solve Standardized Tests</dc:title>
  <dc:creator>Nicholas Mattei</dc:creator>
  <cp:lastModifiedBy>Nicholas Mattei</cp:lastModifiedBy>
  <cp:revision>256</cp:revision>
  <cp:lastPrinted>2019-09-12T15:21:40Z</cp:lastPrinted>
  <dcterms:created xsi:type="dcterms:W3CDTF">2018-02-09T16:02:53Z</dcterms:created>
  <dcterms:modified xsi:type="dcterms:W3CDTF">2019-09-12T15:21:48Z</dcterms:modified>
</cp:coreProperties>
</file>